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93783-B04B-6C49-9E64-AEE3432EAC7C}" type="datetimeFigureOut">
              <a:rPr lang="en-US" smtClean="0"/>
              <a:t>4/10/16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6B51-38F1-D74C-813A-4C9776CEF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Transgenic: Changed</a:t>
            </a:r>
            <a:r>
              <a:rPr lang="en-US" baseline="0" dirty="0" smtClean="0"/>
              <a:t> something on genome, heat activates. Heat shock promoter</a:t>
            </a:r>
          </a:p>
          <a:p>
            <a:r>
              <a:rPr lang="en-US" baseline="0" dirty="0" smtClean="0"/>
              <a:t>Small molecules: dmh1: bmp inhibitor BIO: </a:t>
            </a:r>
            <a:r>
              <a:rPr lang="en-US" baseline="0" dirty="0" err="1" smtClean="0"/>
              <a:t>wnt</a:t>
            </a:r>
            <a:r>
              <a:rPr lang="en-US" baseline="0" dirty="0" smtClean="0"/>
              <a:t> inducer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6B51-38F1-D74C-813A-4C9776CEF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DIG to circle</a:t>
            </a:r>
          </a:p>
          <a:p>
            <a:r>
              <a:rPr lang="en-US" dirty="0" smtClean="0"/>
              <a:t>Substrate reacts with enzyme to be purple</a:t>
            </a:r>
          </a:p>
          <a:p>
            <a:r>
              <a:rPr lang="en-US" dirty="0" smtClean="0"/>
              <a:t>Probes are actually 18-25 </a:t>
            </a:r>
            <a:r>
              <a:rPr lang="en-US" dirty="0" err="1" smtClean="0"/>
              <a:t>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6B51-38F1-D74C-813A-4C9776CEF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animation with</a:t>
            </a:r>
            <a:r>
              <a:rPr lang="en-US" baseline="0" dirty="0" smtClean="0"/>
              <a:t> bottom of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zorns</a:t>
            </a:r>
            <a:r>
              <a:rPr lang="en-US" baseline="0" dirty="0" smtClean="0"/>
              <a:t>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6B51-38F1-D74C-813A-4C9776CEF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4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situ and </a:t>
            </a:r>
            <a:r>
              <a:rPr lang="en-US" dirty="0" err="1" smtClean="0"/>
              <a:t>pcr</a:t>
            </a:r>
            <a:r>
              <a:rPr lang="en-US" dirty="0" smtClean="0"/>
              <a:t> for novel genes from </a:t>
            </a:r>
            <a:r>
              <a:rPr lang="en-US" dirty="0" err="1" smtClean="0"/>
              <a:t>rna</a:t>
            </a:r>
            <a:r>
              <a:rPr lang="en-US" dirty="0" smtClean="0"/>
              <a:t> </a:t>
            </a:r>
            <a:r>
              <a:rPr lang="en-US" dirty="0" err="1" smtClean="0"/>
              <a:t>seq</a:t>
            </a:r>
            <a:r>
              <a:rPr lang="en-US" dirty="0" smtClean="0"/>
              <a:t>(Mariana’s study)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06B51-38F1-D74C-813A-4C9776CEF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8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Xenbas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RaMP</a:t>
            </a:r>
            <a:r>
              <a:rPr lang="en-US" dirty="0" smtClean="0"/>
              <a:t>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Melissa MacDonald</a:t>
            </a:r>
          </a:p>
          <a:p>
            <a:r>
              <a:rPr lang="en-US" dirty="0" smtClean="0"/>
              <a:t>Mentor: Mariana Stevens</a:t>
            </a:r>
          </a:p>
          <a:p>
            <a:r>
              <a:rPr lang="en-US" dirty="0" smtClean="0"/>
              <a:t>PI: Aaron Zorn</a:t>
            </a:r>
          </a:p>
          <a:p>
            <a:r>
              <a:rPr lang="en-US" dirty="0" smtClean="0"/>
              <a:t>Developmental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1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i="1" dirty="0" err="1" smtClean="0"/>
              <a:t>Xenopus</a:t>
            </a:r>
            <a:r>
              <a:rPr lang="en-US" i="1" dirty="0" smtClean="0"/>
              <a:t> </a:t>
            </a:r>
            <a:r>
              <a:rPr lang="en-US" i="1" dirty="0" err="1" smtClean="0"/>
              <a:t>laevis</a:t>
            </a:r>
            <a:endParaRPr lang="en-US" i="1" dirty="0" smtClean="0"/>
          </a:p>
          <a:p>
            <a:r>
              <a:rPr lang="en-US" i="1" dirty="0" smtClean="0"/>
              <a:t>In situ </a:t>
            </a:r>
            <a:r>
              <a:rPr lang="en-US" dirty="0" smtClean="0"/>
              <a:t>= “in place”</a:t>
            </a:r>
          </a:p>
          <a:p>
            <a:r>
              <a:rPr lang="en-US" dirty="0" smtClean="0"/>
              <a:t>E</a:t>
            </a:r>
            <a:r>
              <a:rPr lang="en-US" dirty="0" smtClean="0"/>
              <a:t>xpression </a:t>
            </a:r>
            <a:r>
              <a:rPr lang="en-US" dirty="0" smtClean="0"/>
              <a:t>→ Regulation</a:t>
            </a:r>
            <a:endParaRPr lang="en-US" dirty="0" smtClean="0"/>
          </a:p>
          <a:p>
            <a:r>
              <a:rPr lang="en-US" dirty="0" smtClean="0"/>
              <a:t>Pathways</a:t>
            </a:r>
          </a:p>
          <a:p>
            <a:pPr lvl="1"/>
            <a:r>
              <a:rPr lang="en-US" dirty="0" smtClean="0"/>
              <a:t>Injection</a:t>
            </a:r>
          </a:p>
          <a:p>
            <a:pPr lvl="1"/>
            <a:r>
              <a:rPr lang="en-US" dirty="0" smtClean="0"/>
              <a:t>Transgenic animals (heat shock)</a:t>
            </a:r>
          </a:p>
          <a:p>
            <a:pPr lvl="1"/>
            <a:r>
              <a:rPr lang="en-US" dirty="0" smtClean="0"/>
              <a:t>Small molecules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518" y="274638"/>
            <a:ext cx="2939082" cy="30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7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situ </a:t>
            </a:r>
            <a:r>
              <a:rPr lang="en-US" dirty="0" smtClean="0"/>
              <a:t>protocol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41900" y="1614172"/>
            <a:ext cx="609600" cy="4114800"/>
            <a:chOff x="0" y="0"/>
            <a:chExt cx="609600" cy="4114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14300"/>
              <a:ext cx="0" cy="3771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143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4572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8001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1430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4859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8288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21717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51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8575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32004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35433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38862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4"/>
            <p:cNvSpPr txBox="1"/>
            <p:nvPr/>
          </p:nvSpPr>
          <p:spPr>
            <a:xfrm>
              <a:off x="228600" y="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943634"/>
                  </a:solidFill>
                  <a:effectLst/>
                  <a:ea typeface="ＭＳ 明朝"/>
                  <a:cs typeface="Times New Roman"/>
                </a:rPr>
                <a:t>A 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9" name="Text Box 15"/>
            <p:cNvSpPr txBox="1"/>
            <p:nvPr/>
          </p:nvSpPr>
          <p:spPr>
            <a:xfrm>
              <a:off x="228600" y="342900"/>
              <a:ext cx="3429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943634"/>
                  </a:solidFill>
                  <a:effectLst/>
                  <a:ea typeface="ＭＳ 明朝"/>
                  <a:cs typeface="Times New Roman"/>
                </a:rPr>
                <a:t>A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0" name="Text Box 16"/>
            <p:cNvSpPr txBox="1"/>
            <p:nvPr/>
          </p:nvSpPr>
          <p:spPr>
            <a:xfrm>
              <a:off x="228600" y="68580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76923C"/>
                  </a:solidFill>
                  <a:effectLst/>
                  <a:ea typeface="ＭＳ 明朝"/>
                  <a:cs typeface="Times New Roman"/>
                </a:rPr>
                <a:t>C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1" name="Text Box 17"/>
            <p:cNvSpPr txBox="1"/>
            <p:nvPr/>
          </p:nvSpPr>
          <p:spPr>
            <a:xfrm>
              <a:off x="228600" y="102870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365F91"/>
                  </a:solidFill>
                  <a:effectLst/>
                  <a:ea typeface="ＭＳ 明朝"/>
                  <a:cs typeface="Times New Roman"/>
                </a:rPr>
                <a:t>G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2" name="Text Box 18"/>
            <p:cNvSpPr txBox="1"/>
            <p:nvPr/>
          </p:nvSpPr>
          <p:spPr>
            <a:xfrm>
              <a:off x="228600" y="137160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76923C"/>
                  </a:solidFill>
                  <a:effectLst/>
                  <a:ea typeface="ＭＳ 明朝"/>
                  <a:cs typeface="Times New Roman"/>
                </a:rPr>
                <a:t>C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3" name="Text Box 19"/>
            <p:cNvSpPr txBox="1"/>
            <p:nvPr/>
          </p:nvSpPr>
          <p:spPr>
            <a:xfrm>
              <a:off x="228600" y="1714500"/>
              <a:ext cx="3810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5F497A"/>
                  </a:solidFill>
                  <a:effectLst/>
                  <a:ea typeface="ＭＳ 明朝"/>
                  <a:cs typeface="Times New Roman"/>
                </a:rPr>
                <a:t>U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4" name="Text Box 20"/>
            <p:cNvSpPr txBox="1"/>
            <p:nvPr/>
          </p:nvSpPr>
          <p:spPr>
            <a:xfrm>
              <a:off x="228600" y="205740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943634"/>
                  </a:solidFill>
                  <a:effectLst/>
                  <a:ea typeface="ＭＳ 明朝"/>
                  <a:cs typeface="Times New Roman"/>
                </a:rPr>
                <a:t>A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5" name="Text Box 21"/>
            <p:cNvSpPr txBox="1"/>
            <p:nvPr/>
          </p:nvSpPr>
          <p:spPr>
            <a:xfrm>
              <a:off x="228600" y="240030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365F91"/>
                  </a:solidFill>
                  <a:effectLst/>
                  <a:ea typeface="ＭＳ 明朝"/>
                  <a:cs typeface="Times New Roman"/>
                </a:rPr>
                <a:t>G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6" name="Text Box 22"/>
            <p:cNvSpPr txBox="1"/>
            <p:nvPr/>
          </p:nvSpPr>
          <p:spPr>
            <a:xfrm>
              <a:off x="228600" y="274320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943634"/>
                  </a:solidFill>
                  <a:effectLst/>
                  <a:ea typeface="ＭＳ 明朝"/>
                  <a:cs typeface="Times New Roman"/>
                </a:rPr>
                <a:t>A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7" name="Text Box 23"/>
            <p:cNvSpPr txBox="1"/>
            <p:nvPr/>
          </p:nvSpPr>
          <p:spPr>
            <a:xfrm>
              <a:off x="228600" y="308610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76923C"/>
                  </a:solidFill>
                  <a:effectLst/>
                  <a:ea typeface="ＭＳ 明朝"/>
                  <a:cs typeface="Times New Roman"/>
                </a:rPr>
                <a:t>C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8" name="Text Box 24"/>
            <p:cNvSpPr txBox="1"/>
            <p:nvPr/>
          </p:nvSpPr>
          <p:spPr>
            <a:xfrm>
              <a:off x="228600" y="342900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5F497A"/>
                  </a:solidFill>
                  <a:effectLst/>
                  <a:ea typeface="ＭＳ 明朝"/>
                  <a:cs typeface="Times New Roman"/>
                </a:rPr>
                <a:t>U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29" name="Text Box 25"/>
            <p:cNvSpPr txBox="1"/>
            <p:nvPr/>
          </p:nvSpPr>
          <p:spPr>
            <a:xfrm>
              <a:off x="228600" y="3771900"/>
              <a:ext cx="3429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365F91"/>
                  </a:solidFill>
                  <a:effectLst/>
                  <a:ea typeface="ＭＳ 明朝"/>
                  <a:cs typeface="Times New Roman"/>
                </a:rPr>
                <a:t>G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2925" y="1298472"/>
            <a:ext cx="99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68074" y="2071372"/>
            <a:ext cx="162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11657" y="2440704"/>
            <a:ext cx="128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Anti-DIG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24777" y="2896771"/>
            <a:ext cx="92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Staining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656662" y="2747702"/>
            <a:ext cx="980586" cy="580970"/>
            <a:chOff x="7656662" y="2747702"/>
            <a:chExt cx="980586" cy="580970"/>
          </a:xfrm>
        </p:grpSpPr>
        <p:grpSp>
          <p:nvGrpSpPr>
            <p:cNvPr id="52" name="Group 51"/>
            <p:cNvGrpSpPr/>
            <p:nvPr/>
          </p:nvGrpSpPr>
          <p:grpSpPr>
            <a:xfrm>
              <a:off x="7656662" y="2871472"/>
              <a:ext cx="800100" cy="457200"/>
              <a:chOff x="0" y="0"/>
              <a:chExt cx="800100" cy="4572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0" y="0"/>
                <a:ext cx="34290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0" y="228600"/>
                <a:ext cx="342900" cy="2286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42900" y="228600"/>
                <a:ext cx="4572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ight Triangle 57"/>
            <p:cNvSpPr/>
            <p:nvPr/>
          </p:nvSpPr>
          <p:spPr>
            <a:xfrm rot="19652483" flipH="1">
              <a:off x="8180048" y="2747702"/>
              <a:ext cx="457200" cy="228600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6" name="Right Triangle 55"/>
          <p:cNvSpPr/>
          <p:nvPr/>
        </p:nvSpPr>
        <p:spPr>
          <a:xfrm rot="19652483" flipH="1">
            <a:off x="3013508" y="2995241"/>
            <a:ext cx="457200" cy="228600"/>
          </a:xfrm>
          <a:prstGeom prst="rtTriangle">
            <a:avLst/>
          </a:prstGeom>
          <a:solidFill>
            <a:srgbClr val="5A167B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199462" y="3151803"/>
            <a:ext cx="1254578" cy="1371600"/>
            <a:chOff x="7199462" y="3151803"/>
            <a:chExt cx="1254578" cy="1371600"/>
          </a:xfrm>
        </p:grpSpPr>
        <p:grpSp>
          <p:nvGrpSpPr>
            <p:cNvPr id="40" name="Group 39"/>
            <p:cNvGrpSpPr/>
            <p:nvPr/>
          </p:nvGrpSpPr>
          <p:grpSpPr>
            <a:xfrm>
              <a:off x="7199462" y="3151803"/>
              <a:ext cx="954954" cy="1371600"/>
              <a:chOff x="0" y="0"/>
              <a:chExt cx="954954" cy="13716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57200" y="114300"/>
                <a:ext cx="0" cy="10287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228600" y="114300"/>
                <a:ext cx="228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28600" y="457200"/>
                <a:ext cx="228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228600" y="800100"/>
                <a:ext cx="228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228600" y="1143000"/>
                <a:ext cx="228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 Box 33"/>
              <p:cNvSpPr txBox="1"/>
              <p:nvPr/>
            </p:nvSpPr>
            <p:spPr>
              <a:xfrm>
                <a:off x="0" y="0"/>
                <a:ext cx="342900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76923C"/>
                    </a:solidFill>
                    <a:effectLst/>
                    <a:ea typeface="ＭＳ 明朝"/>
                    <a:cs typeface="Times New Roman"/>
                  </a:rPr>
                  <a:t>C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7" name="Text Box 34"/>
              <p:cNvSpPr txBox="1"/>
              <p:nvPr/>
            </p:nvSpPr>
            <p:spPr>
              <a:xfrm>
                <a:off x="0" y="342900"/>
                <a:ext cx="3048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365F91"/>
                    </a:solidFill>
                    <a:effectLst/>
                    <a:ea typeface="ＭＳ 明朝"/>
                    <a:cs typeface="Times New Roman"/>
                  </a:rPr>
                  <a:t>G 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8" name="Text Box 36"/>
              <p:cNvSpPr txBox="1"/>
              <p:nvPr/>
            </p:nvSpPr>
            <p:spPr>
              <a:xfrm>
                <a:off x="0" y="685800"/>
                <a:ext cx="342900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943634"/>
                    </a:solidFill>
                    <a:effectLst/>
                    <a:ea typeface="ＭＳ 明朝"/>
                    <a:cs typeface="Times New Roman"/>
                  </a:rPr>
                  <a:t>A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37"/>
              <p:cNvSpPr txBox="1"/>
              <p:nvPr/>
            </p:nvSpPr>
            <p:spPr>
              <a:xfrm>
                <a:off x="0" y="1028700"/>
                <a:ext cx="342900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5F497A"/>
                    </a:solidFill>
                    <a:effectLst/>
                    <a:ea typeface="ＭＳ 明朝"/>
                    <a:cs typeface="Times New Roman"/>
                  </a:rPr>
                  <a:t>U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457200" y="685800"/>
                <a:ext cx="2286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582351" y="519769"/>
                <a:ext cx="372603" cy="4054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656662" y="3674417"/>
              <a:ext cx="797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DIG</a:t>
              </a:r>
              <a:endParaRPr lang="en-US" dirty="0"/>
            </a:p>
          </p:txBody>
        </p:sp>
      </p:grpSp>
      <p:sp>
        <p:nvSpPr>
          <p:cNvPr id="57" name="Parallelogram 56"/>
          <p:cNvSpPr/>
          <p:nvPr/>
        </p:nvSpPr>
        <p:spPr>
          <a:xfrm>
            <a:off x="6913712" y="2184634"/>
            <a:ext cx="2171700" cy="251667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0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686E-8 4.54019E-7 L -0.60247 -0.079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2" y="-3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5415E-7 5.94858E-6 L -0.56148 0.03661 " pathEditMode="relative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In situ </a:t>
            </a:r>
            <a:r>
              <a:rPr lang="en-US" dirty="0" smtClean="0"/>
              <a:t>staining shows gut organs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0964" y="1660210"/>
            <a:ext cx="3130395" cy="2113550"/>
            <a:chOff x="150580" y="1410873"/>
            <a:chExt cx="3130395" cy="2113550"/>
          </a:xfrm>
        </p:grpSpPr>
        <p:pic>
          <p:nvPicPr>
            <p:cNvPr id="9" name="Picture 8" descr="Darmin DMSO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80" y="1417638"/>
              <a:ext cx="2819852" cy="210678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866058" y="1410873"/>
              <a:ext cx="1414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>
                  <a:solidFill>
                    <a:schemeClr val="bg1"/>
                  </a:solidFill>
                </a:rPr>
                <a:t>d</a:t>
              </a:r>
              <a:r>
                <a:rPr lang="en-US" sz="2400" i="1" dirty="0" err="1" smtClean="0">
                  <a:solidFill>
                    <a:schemeClr val="bg1"/>
                  </a:solidFill>
                </a:rPr>
                <a:t>armin</a:t>
              </a:r>
              <a:endParaRPr lang="en-US" sz="2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54648" y="1653445"/>
            <a:ext cx="3021302" cy="2113550"/>
            <a:chOff x="3181079" y="1410873"/>
            <a:chExt cx="3021302" cy="2113550"/>
          </a:xfrm>
        </p:grpSpPr>
        <p:pic>
          <p:nvPicPr>
            <p:cNvPr id="10" name="Picture 9" descr="For1 DMSO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079" y="1417638"/>
              <a:ext cx="2819851" cy="210678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74781" y="1410873"/>
              <a:ext cx="92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for1</a:t>
              </a:r>
              <a:endParaRPr lang="en-US" sz="2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6636" y="1653445"/>
            <a:ext cx="2977364" cy="2106785"/>
            <a:chOff x="6166636" y="1417638"/>
            <a:chExt cx="2977364" cy="2106785"/>
          </a:xfrm>
        </p:grpSpPr>
        <p:pic>
          <p:nvPicPr>
            <p:cNvPr id="12" name="Picture 11" descr="Sox2 NHS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636" y="1417638"/>
              <a:ext cx="2819851" cy="21067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216400" y="1417638"/>
              <a:ext cx="92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sox2</a:t>
              </a:r>
              <a:endParaRPr lang="en-US" sz="2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94457" y="4326637"/>
            <a:ext cx="2887791" cy="2106785"/>
            <a:chOff x="1220888" y="3969457"/>
            <a:chExt cx="2887791" cy="2106785"/>
          </a:xfrm>
        </p:grpSpPr>
        <p:pic>
          <p:nvPicPr>
            <p:cNvPr id="11" name="Picture 10" descr="ptf1a NHS.t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0888" y="3969457"/>
              <a:ext cx="2819851" cy="210678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81079" y="4026989"/>
              <a:ext cx="92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ptf1a</a:t>
              </a:r>
              <a:endParaRPr lang="en-US" sz="2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91502" y="4326637"/>
            <a:ext cx="2972726" cy="2106785"/>
            <a:chOff x="4591005" y="3969457"/>
            <a:chExt cx="2972726" cy="2106785"/>
          </a:xfrm>
        </p:grpSpPr>
        <p:pic>
          <p:nvPicPr>
            <p:cNvPr id="8" name="Picture 7" descr="Nkx2.1 DMSO.t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05" y="3969457"/>
              <a:ext cx="2819850" cy="210678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636131" y="3969457"/>
              <a:ext cx="92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nkx2</a:t>
              </a:r>
              <a:endParaRPr lang="en-US" sz="2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42080" y="1220318"/>
            <a:ext cx="138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Intestine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82248" y="1198545"/>
            <a:ext cx="138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Liver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14449" y="1198545"/>
            <a:ext cx="138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Stomach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50518" y="3922504"/>
            <a:ext cx="138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Pancreas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474503" y="3864972"/>
            <a:ext cx="138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Lungs</a:t>
            </a:r>
            <a:endParaRPr lang="en-US" sz="2400" dirty="0"/>
          </a:p>
        </p:txBody>
      </p:sp>
      <p:sp>
        <p:nvSpPr>
          <p:cNvPr id="28" name="Left Arrow 27"/>
          <p:cNvSpPr/>
          <p:nvPr/>
        </p:nvSpPr>
        <p:spPr>
          <a:xfrm rot="16200000">
            <a:off x="1400909" y="2712254"/>
            <a:ext cx="397209" cy="428068"/>
          </a:xfrm>
          <a:prstGeom prst="leftArrow">
            <a:avLst>
              <a:gd name="adj1" fmla="val 25726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Left Arrow 29"/>
          <p:cNvSpPr/>
          <p:nvPr/>
        </p:nvSpPr>
        <p:spPr>
          <a:xfrm rot="6720054">
            <a:off x="3094489" y="2835047"/>
            <a:ext cx="397209" cy="428068"/>
          </a:xfrm>
          <a:prstGeom prst="leftArrow">
            <a:avLst>
              <a:gd name="adj1" fmla="val 25726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Left Arrow 30"/>
          <p:cNvSpPr/>
          <p:nvPr/>
        </p:nvSpPr>
        <p:spPr>
          <a:xfrm rot="5400000">
            <a:off x="6594591" y="2740792"/>
            <a:ext cx="397209" cy="428068"/>
          </a:xfrm>
          <a:prstGeom prst="leftArrow">
            <a:avLst>
              <a:gd name="adj1" fmla="val 25726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eft Arrow 31"/>
          <p:cNvSpPr/>
          <p:nvPr/>
        </p:nvSpPr>
        <p:spPr>
          <a:xfrm rot="10800000">
            <a:off x="1186874" y="5404522"/>
            <a:ext cx="397209" cy="428068"/>
          </a:xfrm>
          <a:prstGeom prst="leftArrow">
            <a:avLst>
              <a:gd name="adj1" fmla="val 25726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eft Arrow 32"/>
          <p:cNvSpPr/>
          <p:nvPr/>
        </p:nvSpPr>
        <p:spPr>
          <a:xfrm rot="10215001">
            <a:off x="5543913" y="5373980"/>
            <a:ext cx="397209" cy="428068"/>
          </a:xfrm>
          <a:prstGeom prst="leftArrow">
            <a:avLst>
              <a:gd name="adj1" fmla="val 25726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eft Arrow 33"/>
          <p:cNvSpPr/>
          <p:nvPr/>
        </p:nvSpPr>
        <p:spPr>
          <a:xfrm rot="19465535">
            <a:off x="2037967" y="4952866"/>
            <a:ext cx="397209" cy="428068"/>
          </a:xfrm>
          <a:prstGeom prst="leftArrow">
            <a:avLst>
              <a:gd name="adj1" fmla="val 25726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8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Frog- Conservation of genes across species (</a:t>
            </a:r>
            <a:r>
              <a:rPr lang="en-US" dirty="0" smtClean="0"/>
              <a:t>BMP, </a:t>
            </a:r>
            <a:r>
              <a:rPr lang="en-US" dirty="0" err="1" smtClean="0"/>
              <a:t>Wnt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Understand how the gut tube is patterned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Screen Shot 2016-04-10 at 11.03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20" y="2713382"/>
            <a:ext cx="5076623" cy="3946638"/>
          </a:xfrm>
          <a:prstGeom prst="rect">
            <a:avLst/>
          </a:prstGeom>
        </p:spPr>
      </p:pic>
      <p:pic>
        <p:nvPicPr>
          <p:cNvPr id="5" name="Picture 4" descr="Screen Shot 2016-04-13 at 6.33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8" y="3355500"/>
            <a:ext cx="6763813" cy="29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9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in Science and Engineering Research Experience for Women Undergraduates</a:t>
            </a:r>
          </a:p>
          <a:p>
            <a:r>
              <a:rPr lang="en-US" dirty="0" smtClean="0"/>
              <a:t>Summer project: </a:t>
            </a:r>
            <a:r>
              <a:rPr lang="en-US" i="1" dirty="0" smtClean="0"/>
              <a:t>in situ </a:t>
            </a:r>
            <a:r>
              <a:rPr lang="en-US" dirty="0" smtClean="0"/>
              <a:t>and PCR for novel genes in the </a:t>
            </a:r>
            <a:r>
              <a:rPr lang="en-US" dirty="0" err="1" smtClean="0"/>
              <a:t>Xenopus</a:t>
            </a:r>
            <a:r>
              <a:rPr lang="en-US" dirty="0" smtClean="0"/>
              <a:t> genomes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6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www.Xenbase.org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8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12458</TotalTime>
  <Words>200</Words>
  <Application>Microsoft Macintosh PowerPoint</Application>
  <PresentationFormat>On-screen Show (4:3)</PresentationFormat>
  <Paragraphs>65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RaMP 2016</vt:lpstr>
      <vt:lpstr>What?</vt:lpstr>
      <vt:lpstr>In situ protocol</vt:lpstr>
      <vt:lpstr>In situ staining shows gut organs</vt:lpstr>
      <vt:lpstr>So What?</vt:lpstr>
      <vt:lpstr>Now What?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 Presentation</dc:title>
  <dc:creator>Missy MacDonald</dc:creator>
  <cp:lastModifiedBy>Missy MacDonald</cp:lastModifiedBy>
  <cp:revision>19</cp:revision>
  <dcterms:created xsi:type="dcterms:W3CDTF">2016-03-30T00:23:09Z</dcterms:created>
  <dcterms:modified xsi:type="dcterms:W3CDTF">2016-04-18T18:03:05Z</dcterms:modified>
</cp:coreProperties>
</file>